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8716e4bf3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8716e4bf3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8716e4bf3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8716e4bf3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87aba4b14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87aba4b14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8716e4bf3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8716e4bf3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86766c83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86766c83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First let's talk about what a language model is. It is a computer program that completes sentences for you and generates words. For example: if you give the model the sentence “its raining cats and…” it will complete the sentence with dogs at the end because it has seen that combination over and over again during its training.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8716e4bf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8716e4bf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8716e4bf3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8716e4bf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8716e4bf3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8716e4bf3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8716e4bf3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8716e4bf3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87aba4b14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87aba4b14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87aba4b14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87aba4b14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8716e4bf3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8716e4bf3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youtube.com/watch?v=5sLYAQS9sWQ" TargetMode="External"/><Relationship Id="rId4" Type="http://schemas.openxmlformats.org/officeDocument/2006/relationships/hyperlink" Target="https://www.credit-suisse.com/about-us-news/en/articles/news-and-expertise/chatgpt-the-potential-of-large-language-models-202303.html" TargetMode="External"/><Relationship Id="rId5" Type="http://schemas.openxmlformats.org/officeDocument/2006/relationships/hyperlink" Target="https://www.wired.com/story/chatgpt-jailbreak-generative-ai-hacking/" TargetMode="External"/><Relationship Id="rId6" Type="http://schemas.openxmlformats.org/officeDocument/2006/relationships/hyperlink" Target="https://snorkel.ai/large-language-models-llm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highlight>
                  <a:schemeClr val="lt1"/>
                </a:highlight>
              </a:rPr>
              <a:t>Large Language Models</a:t>
            </a:r>
            <a:endParaRPr>
              <a:highlight>
                <a:schemeClr val="lt1"/>
              </a:highlight>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chemeClr val="dk1"/>
                </a:solidFill>
                <a:highlight>
                  <a:schemeClr val="lt1"/>
                </a:highlight>
              </a:rPr>
              <a:t>By Shaan Malik</a:t>
            </a:r>
            <a:endParaRPr b="1">
              <a:solidFill>
                <a:schemeClr val="dk1"/>
              </a:solidFill>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lt1"/>
                </a:highlight>
              </a:rPr>
              <a:t>Risks of Large Language Models : </a:t>
            </a:r>
            <a:endParaRPr>
              <a:highlight>
                <a:schemeClr val="lt1"/>
              </a:highlight>
            </a:endParaRPr>
          </a:p>
        </p:txBody>
      </p:sp>
      <p:sp>
        <p:nvSpPr>
          <p:cNvPr id="112" name="Google Shape;11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highlight>
                  <a:schemeClr val="lt1"/>
                </a:highlight>
              </a:rPr>
              <a:t>Misinformation can be spread all over the internet that is generated by large language models and can result in people believing in the lies and cause confusion among the general public</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Large language models like chatgpt are known to make things up while sounding confident and legitimate while generating the misinformation. </a:t>
            </a:r>
            <a:endParaRPr>
              <a:solidFill>
                <a:schemeClr val="dk1"/>
              </a:solidFill>
              <a:highlight>
                <a:schemeClr val="lt1"/>
              </a:highlight>
            </a:endParaRPr>
          </a:p>
          <a:p>
            <a:pPr indent="0" lvl="0" marL="457200" rtl="0" algn="l">
              <a:spcBef>
                <a:spcPts val="0"/>
              </a:spcBef>
              <a:spcAft>
                <a:spcPts val="0"/>
              </a:spcAft>
              <a:buNone/>
            </a:pPr>
            <a:r>
              <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LLM’s also tend to be bias sometimes because of their training data.</a:t>
            </a:r>
            <a:endParaRPr>
              <a:solidFill>
                <a:schemeClr val="dk1"/>
              </a:solidFill>
              <a:highlight>
                <a:schemeClr val="lt1"/>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lt1"/>
                </a:highlight>
              </a:rPr>
              <a:t>Future of Large Language Models : </a:t>
            </a:r>
            <a:endParaRPr>
              <a:highlight>
                <a:schemeClr val="lt1"/>
              </a:highlight>
            </a:endParaRPr>
          </a:p>
        </p:txBody>
      </p:sp>
      <p:sp>
        <p:nvSpPr>
          <p:cNvPr id="118" name="Google Shape;11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highlight>
                  <a:schemeClr val="lt1"/>
                </a:highlight>
              </a:rPr>
              <a:t>The performance is continuously growing with more data added and more </a:t>
            </a:r>
            <a:r>
              <a:rPr lang="en">
                <a:highlight>
                  <a:schemeClr val="lt1"/>
                </a:highlight>
              </a:rPr>
              <a:t>parameters</a:t>
            </a:r>
            <a:endParaRPr>
              <a:highlight>
                <a:schemeClr val="lt1"/>
              </a:highlight>
            </a:endParaRPr>
          </a:p>
          <a:p>
            <a:pPr indent="-342900" lvl="0" marL="457200" rtl="0" algn="l">
              <a:spcBef>
                <a:spcPts val="0"/>
              </a:spcBef>
              <a:spcAft>
                <a:spcPts val="0"/>
              </a:spcAft>
              <a:buSzPts val="1800"/>
              <a:buChar char="●"/>
            </a:pPr>
            <a:r>
              <a:rPr lang="en">
                <a:highlight>
                  <a:schemeClr val="lt1"/>
                </a:highlight>
              </a:rPr>
              <a:t>They will start to become more accurate over time</a:t>
            </a:r>
            <a:endParaRPr>
              <a:highlight>
                <a:schemeClr val="lt1"/>
              </a:highlight>
            </a:endParaRPr>
          </a:p>
          <a:p>
            <a:pPr indent="-342900" lvl="0" marL="457200" rtl="0" algn="l">
              <a:spcBef>
                <a:spcPts val="0"/>
              </a:spcBef>
              <a:spcAft>
                <a:spcPts val="0"/>
              </a:spcAft>
              <a:buSzPts val="1800"/>
              <a:buChar char="●"/>
            </a:pPr>
            <a:r>
              <a:rPr lang="en">
                <a:highlight>
                  <a:schemeClr val="lt1"/>
                </a:highlight>
              </a:rPr>
              <a:t>They will start to become more complex</a:t>
            </a:r>
            <a:endParaRPr>
              <a:highlight>
                <a:schemeClr val="lt1"/>
              </a:highlight>
            </a:endParaRPr>
          </a:p>
          <a:p>
            <a:pPr indent="-342900" lvl="0" marL="457200" rtl="0" algn="l">
              <a:spcBef>
                <a:spcPts val="0"/>
              </a:spcBef>
              <a:spcAft>
                <a:spcPts val="0"/>
              </a:spcAft>
              <a:buSzPts val="1800"/>
              <a:buChar char="●"/>
            </a:pPr>
            <a:r>
              <a:rPr lang="en">
                <a:highlight>
                  <a:schemeClr val="lt1"/>
                </a:highlight>
              </a:rPr>
              <a:t>They will impact even more industries</a:t>
            </a:r>
            <a:endParaRPr>
              <a:highlight>
                <a:schemeClr val="lt1"/>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20"/>
              <a:t>Questions? </a:t>
            </a:r>
            <a:endParaRPr sz="3620"/>
          </a:p>
        </p:txBody>
      </p:sp>
      <p:sp>
        <p:nvSpPr>
          <p:cNvPr id="124" name="Google Shape;124;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5" name="Google Shape;125;p24"/>
          <p:cNvPicPr preferRelativeResize="0"/>
          <p:nvPr/>
        </p:nvPicPr>
        <p:blipFill>
          <a:blip r:embed="rId3">
            <a:alphaModFix/>
          </a:blip>
          <a:stretch>
            <a:fillRect/>
          </a:stretch>
        </p:blipFill>
        <p:spPr>
          <a:xfrm>
            <a:off x="3885225" y="863550"/>
            <a:ext cx="3416401" cy="34164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Works Cited </a:t>
            </a:r>
            <a:endParaRPr/>
          </a:p>
        </p:txBody>
      </p:sp>
      <p:sp>
        <p:nvSpPr>
          <p:cNvPr id="131" name="Google Shape;13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190500" rtl="0" algn="l">
              <a:lnSpc>
                <a:spcPct val="150000"/>
              </a:lnSpc>
              <a:spcBef>
                <a:spcPts val="0"/>
              </a:spcBef>
              <a:spcAft>
                <a:spcPts val="0"/>
              </a:spcAft>
              <a:buNone/>
            </a:pPr>
            <a:r>
              <a:rPr lang="en" sz="1200" u="sng">
                <a:solidFill>
                  <a:srgbClr val="1A0DAB"/>
                </a:solidFill>
                <a:highlight>
                  <a:srgbClr val="FFFFFF"/>
                </a:highlight>
                <a:latin typeface="Roboto"/>
                <a:ea typeface="Roboto"/>
                <a:cs typeface="Roboto"/>
                <a:sym typeface="Roboto"/>
                <a:hlinkClick r:id="rId3">
                  <a:extLst>
                    <a:ext uri="{A12FA001-AC4F-418D-AE19-62706E023703}">
                      <ahyp:hlinkClr val="tx"/>
                    </a:ext>
                  </a:extLst>
                </a:hlinkClick>
              </a:rPr>
              <a:t>How Large Language Models Work</a:t>
            </a:r>
            <a:endParaRPr/>
          </a:p>
          <a:p>
            <a:pPr indent="0" lvl="0" marL="190500" rtl="0" algn="l">
              <a:lnSpc>
                <a:spcPct val="150000"/>
              </a:lnSpc>
              <a:spcBef>
                <a:spcPts val="0"/>
              </a:spcBef>
              <a:spcAft>
                <a:spcPts val="0"/>
              </a:spcAft>
              <a:buNone/>
            </a:pPr>
            <a:r>
              <a:rPr lang="en" sz="1200" u="sng">
                <a:solidFill>
                  <a:schemeClr val="hlink"/>
                </a:solidFill>
                <a:hlinkClick r:id="rId4"/>
              </a:rPr>
              <a:t>https://www.credit-suisse.com/about-us-news/en/articles/news-and-expertise/chatgpt-the-potential-of-large-language-models-202303.html</a:t>
            </a:r>
            <a:r>
              <a:rPr lang="en" sz="1200"/>
              <a:t> </a:t>
            </a:r>
            <a:endParaRPr sz="1200"/>
          </a:p>
          <a:p>
            <a:pPr indent="0" lvl="0" marL="190500" rtl="0" algn="l">
              <a:lnSpc>
                <a:spcPct val="150000"/>
              </a:lnSpc>
              <a:spcBef>
                <a:spcPts val="0"/>
              </a:spcBef>
              <a:spcAft>
                <a:spcPts val="0"/>
              </a:spcAft>
              <a:buNone/>
            </a:pPr>
            <a:r>
              <a:rPr lang="en" u="sng">
                <a:solidFill>
                  <a:schemeClr val="hlink"/>
                </a:solidFill>
                <a:hlinkClick r:id="rId5"/>
              </a:rPr>
              <a:t>https://www.wired.com/story/chatgpt-jailbreak-generative-ai-hacking/</a:t>
            </a:r>
            <a:r>
              <a:rPr lang="en"/>
              <a:t> </a:t>
            </a:r>
            <a:endParaRPr/>
          </a:p>
          <a:p>
            <a:pPr indent="0" lvl="0" marL="190500" rtl="0" algn="l">
              <a:lnSpc>
                <a:spcPct val="150000"/>
              </a:lnSpc>
              <a:spcBef>
                <a:spcPts val="0"/>
              </a:spcBef>
              <a:spcAft>
                <a:spcPts val="0"/>
              </a:spcAft>
              <a:buNone/>
            </a:pPr>
            <a:r>
              <a:rPr lang="en" u="sng">
                <a:solidFill>
                  <a:schemeClr val="hlink"/>
                </a:solidFill>
                <a:hlinkClick r:id="rId6"/>
              </a:rPr>
              <a:t>https://snorkel.ai/large-language-models-llms/</a:t>
            </a:r>
            <a:r>
              <a:rPr lang="en"/>
              <a:t> </a:t>
            </a:r>
            <a:endParaRPr/>
          </a:p>
          <a:p>
            <a:pPr indent="0" lvl="0" marL="190500" rtl="0" algn="l">
              <a:lnSpc>
                <a:spcPct val="150000"/>
              </a:lnSpc>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20">
                <a:highlight>
                  <a:schemeClr val="lt1"/>
                </a:highlight>
              </a:rPr>
              <a:t>What is a Language Model?</a:t>
            </a:r>
            <a:endParaRPr sz="2720">
              <a:highlight>
                <a:schemeClr val="lt1"/>
              </a:highlight>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1"/>
              </a:buClr>
              <a:buSzPts val="2000"/>
              <a:buFont typeface="Lato"/>
              <a:buChar char="●"/>
            </a:pPr>
            <a:r>
              <a:rPr lang="en" sz="2000">
                <a:solidFill>
                  <a:schemeClr val="dk1"/>
                </a:solidFill>
                <a:highlight>
                  <a:schemeClr val="lt1"/>
                </a:highlight>
                <a:latin typeface="Lato"/>
                <a:ea typeface="Lato"/>
                <a:cs typeface="Lato"/>
                <a:sym typeface="Lato"/>
              </a:rPr>
              <a:t>It is a computer program that </a:t>
            </a:r>
            <a:r>
              <a:rPr lang="en" sz="2000">
                <a:solidFill>
                  <a:schemeClr val="dk1"/>
                </a:solidFill>
                <a:highlight>
                  <a:schemeClr val="lt1"/>
                </a:highlight>
                <a:latin typeface="Lato"/>
                <a:ea typeface="Lato"/>
                <a:cs typeface="Lato"/>
                <a:sym typeface="Lato"/>
              </a:rPr>
              <a:t>completes sentences for you and generates words</a:t>
            </a:r>
            <a:endParaRPr sz="2000">
              <a:solidFill>
                <a:schemeClr val="dk1"/>
              </a:solidFill>
              <a:highlight>
                <a:schemeClr val="lt1"/>
              </a:highlight>
              <a:latin typeface="Lato"/>
              <a:ea typeface="Lato"/>
              <a:cs typeface="Lato"/>
              <a:sym typeface="Lato"/>
            </a:endParaRPr>
          </a:p>
          <a:p>
            <a:pPr indent="0" lvl="0" marL="457200" rtl="0" algn="l">
              <a:spcBef>
                <a:spcPts val="1200"/>
              </a:spcBef>
              <a:spcAft>
                <a:spcPts val="0"/>
              </a:spcAft>
              <a:buNone/>
            </a:pPr>
            <a:r>
              <a:t/>
            </a:r>
            <a:endParaRPr sz="2000">
              <a:solidFill>
                <a:schemeClr val="dk1"/>
              </a:solidFill>
              <a:highlight>
                <a:schemeClr val="lt1"/>
              </a:highlight>
              <a:latin typeface="Lato"/>
              <a:ea typeface="Lato"/>
              <a:cs typeface="Lato"/>
              <a:sym typeface="Lato"/>
            </a:endParaRPr>
          </a:p>
          <a:p>
            <a:pPr indent="-355600" lvl="0" marL="457200" rtl="0" algn="l">
              <a:spcBef>
                <a:spcPts val="1200"/>
              </a:spcBef>
              <a:spcAft>
                <a:spcPts val="0"/>
              </a:spcAft>
              <a:buClr>
                <a:schemeClr val="dk1"/>
              </a:buClr>
              <a:buSzPts val="2000"/>
              <a:buFont typeface="Lato"/>
              <a:buChar char="●"/>
            </a:pPr>
            <a:r>
              <a:rPr lang="en" sz="2000">
                <a:solidFill>
                  <a:schemeClr val="dk1"/>
                </a:solidFill>
                <a:highlight>
                  <a:schemeClr val="lt1"/>
                </a:highlight>
                <a:latin typeface="Lato"/>
                <a:ea typeface="Lato"/>
                <a:cs typeface="Lato"/>
                <a:sym typeface="Lato"/>
              </a:rPr>
              <a:t>Example : “</a:t>
            </a:r>
            <a:r>
              <a:rPr lang="en" sz="2000">
                <a:solidFill>
                  <a:schemeClr val="dk1"/>
                </a:solidFill>
                <a:highlight>
                  <a:schemeClr val="lt1"/>
                </a:highlight>
                <a:latin typeface="Lato"/>
                <a:ea typeface="Lato"/>
                <a:cs typeface="Lato"/>
                <a:sym typeface="Lato"/>
              </a:rPr>
              <a:t>It's</a:t>
            </a:r>
            <a:r>
              <a:rPr lang="en" sz="2000">
                <a:solidFill>
                  <a:schemeClr val="dk1"/>
                </a:solidFill>
                <a:highlight>
                  <a:schemeClr val="lt1"/>
                </a:highlight>
                <a:latin typeface="Lato"/>
                <a:ea typeface="Lato"/>
                <a:cs typeface="Lato"/>
                <a:sym typeface="Lato"/>
              </a:rPr>
              <a:t> raining cats and …”</a:t>
            </a:r>
            <a:endParaRPr sz="2000">
              <a:solidFill>
                <a:schemeClr val="dk1"/>
              </a:solidFill>
              <a:highlight>
                <a:schemeClr val="lt1"/>
              </a:highlight>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20">
                <a:highlight>
                  <a:schemeClr val="lt1"/>
                </a:highlight>
              </a:rPr>
              <a:t>Large Language Model</a:t>
            </a:r>
            <a:endParaRPr sz="2720">
              <a:highlight>
                <a:schemeClr val="lt1"/>
              </a:highlight>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Clr>
                <a:schemeClr val="dk1"/>
              </a:buClr>
              <a:buSzPts val="2000"/>
              <a:buChar char="●"/>
            </a:pPr>
            <a:r>
              <a:rPr lang="en" sz="2000">
                <a:solidFill>
                  <a:schemeClr val="dk1"/>
                </a:solidFill>
                <a:highlight>
                  <a:schemeClr val="lt1"/>
                </a:highlight>
              </a:rPr>
              <a:t>It is called a large language model because it has been trained on massive amounts of data and that data is mostly from the internet. </a:t>
            </a:r>
            <a:endParaRPr sz="2000">
              <a:solidFill>
                <a:schemeClr val="dk1"/>
              </a:solidFill>
              <a:highlight>
                <a:schemeClr val="lt1"/>
              </a:highlight>
            </a:endParaRPr>
          </a:p>
          <a:p>
            <a:pPr indent="0" lvl="0" marL="0" rtl="0" algn="l">
              <a:spcBef>
                <a:spcPts val="0"/>
              </a:spcBef>
              <a:spcAft>
                <a:spcPts val="0"/>
              </a:spcAft>
              <a:buNone/>
            </a:pPr>
            <a:r>
              <a:t/>
            </a:r>
            <a:endParaRPr sz="2000">
              <a:solidFill>
                <a:schemeClr val="dk1"/>
              </a:solidFill>
              <a:highlight>
                <a:schemeClr val="lt1"/>
              </a:highlight>
            </a:endParaRPr>
          </a:p>
          <a:p>
            <a:pPr indent="-355600" lvl="0" marL="457200" rtl="0" algn="l">
              <a:spcBef>
                <a:spcPts val="0"/>
              </a:spcBef>
              <a:spcAft>
                <a:spcPts val="0"/>
              </a:spcAft>
              <a:buClr>
                <a:schemeClr val="dk1"/>
              </a:buClr>
              <a:buSzPts val="2000"/>
              <a:buChar char="●"/>
            </a:pPr>
            <a:r>
              <a:rPr lang="en" sz="2000">
                <a:solidFill>
                  <a:schemeClr val="dk1"/>
                </a:solidFill>
                <a:highlight>
                  <a:schemeClr val="lt1"/>
                </a:highlight>
              </a:rPr>
              <a:t>There are </a:t>
            </a:r>
            <a:r>
              <a:rPr lang="en" sz="2000">
                <a:solidFill>
                  <a:schemeClr val="dk1"/>
                </a:solidFill>
                <a:highlight>
                  <a:schemeClr val="lt1"/>
                </a:highlight>
              </a:rPr>
              <a:t>about</a:t>
            </a:r>
            <a:r>
              <a:rPr lang="en" sz="2000">
                <a:solidFill>
                  <a:schemeClr val="dk1"/>
                </a:solidFill>
                <a:highlight>
                  <a:schemeClr val="lt1"/>
                </a:highlight>
              </a:rPr>
              <a:t> 178 Million Words in 1 GB</a:t>
            </a:r>
            <a:endParaRPr sz="2000">
              <a:solidFill>
                <a:schemeClr val="dk1"/>
              </a:solidFill>
              <a:highlight>
                <a:schemeClr val="lt1"/>
              </a:highlight>
            </a:endParaRPr>
          </a:p>
          <a:p>
            <a:pPr indent="0" lvl="0" marL="0" rtl="0" algn="l">
              <a:spcBef>
                <a:spcPts val="0"/>
              </a:spcBef>
              <a:spcAft>
                <a:spcPts val="0"/>
              </a:spcAft>
              <a:buNone/>
            </a:pPr>
            <a:r>
              <a:t/>
            </a:r>
            <a:endParaRPr sz="2000">
              <a:solidFill>
                <a:schemeClr val="dk1"/>
              </a:solidFill>
              <a:highlight>
                <a:schemeClr val="lt1"/>
              </a:highlight>
            </a:endParaRPr>
          </a:p>
          <a:p>
            <a:pPr indent="-355600" lvl="0" marL="457200" rtl="0" algn="l">
              <a:spcBef>
                <a:spcPts val="0"/>
              </a:spcBef>
              <a:spcAft>
                <a:spcPts val="0"/>
              </a:spcAft>
              <a:buClr>
                <a:schemeClr val="dk1"/>
              </a:buClr>
              <a:buSzPts val="2000"/>
              <a:buChar char="●"/>
            </a:pPr>
            <a:r>
              <a:rPr lang="en" sz="2000">
                <a:solidFill>
                  <a:schemeClr val="dk1"/>
                </a:solidFill>
                <a:highlight>
                  <a:schemeClr val="lt1"/>
                </a:highlight>
              </a:rPr>
              <a:t>There are about 1 Million GB’s in 1 Petabyte</a:t>
            </a:r>
            <a:endParaRPr sz="2000">
              <a:solidFill>
                <a:schemeClr val="dk1"/>
              </a:solidFill>
              <a:highlight>
                <a:schemeClr val="lt1"/>
              </a:highlight>
            </a:endParaRPr>
          </a:p>
          <a:p>
            <a:pPr indent="0" lvl="0" marL="0" rtl="0" algn="l">
              <a:spcBef>
                <a:spcPts val="0"/>
              </a:spcBef>
              <a:spcAft>
                <a:spcPts val="0"/>
              </a:spcAft>
              <a:buNone/>
            </a:pPr>
            <a:r>
              <a:t/>
            </a:r>
            <a:endParaRPr sz="2000">
              <a:solidFill>
                <a:schemeClr val="dk1"/>
              </a:solidFill>
              <a:highlight>
                <a:schemeClr val="lt1"/>
              </a:highlight>
            </a:endParaRPr>
          </a:p>
          <a:p>
            <a:pPr indent="-355600" lvl="0" marL="457200" rtl="0" algn="l">
              <a:spcBef>
                <a:spcPts val="0"/>
              </a:spcBef>
              <a:spcAft>
                <a:spcPts val="0"/>
              </a:spcAft>
              <a:buClr>
                <a:schemeClr val="dk1"/>
              </a:buClr>
              <a:buSzPts val="2000"/>
              <a:buChar char="●"/>
            </a:pPr>
            <a:r>
              <a:rPr lang="en" sz="2000">
                <a:solidFill>
                  <a:schemeClr val="dk1"/>
                </a:solidFill>
                <a:highlight>
                  <a:schemeClr val="lt1"/>
                </a:highlight>
              </a:rPr>
              <a:t>The text data that Large Language Models are trained on can be petabytes in size</a:t>
            </a:r>
            <a:endParaRPr sz="2000">
              <a:solidFill>
                <a:schemeClr val="dk1"/>
              </a:solidFill>
              <a:highlight>
                <a:schemeClr val="lt1"/>
              </a:highlight>
            </a:endParaRPr>
          </a:p>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Examples of Large Language Models : </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ChatGPT by OpenAI</a:t>
            </a:r>
            <a:endParaRPr/>
          </a:p>
          <a:p>
            <a:pPr indent="-342900" lvl="0" marL="457200" rtl="0" algn="l">
              <a:spcBef>
                <a:spcPts val="0"/>
              </a:spcBef>
              <a:spcAft>
                <a:spcPts val="0"/>
              </a:spcAft>
              <a:buSzPts val="1800"/>
              <a:buChar char="●"/>
            </a:pPr>
            <a:r>
              <a:rPr lang="en"/>
              <a:t>Bard by Google</a:t>
            </a:r>
            <a:endParaRPr/>
          </a:p>
          <a:p>
            <a:pPr indent="-342900" lvl="0" marL="457200" rtl="0" algn="l">
              <a:spcBef>
                <a:spcPts val="0"/>
              </a:spcBef>
              <a:spcAft>
                <a:spcPts val="0"/>
              </a:spcAft>
              <a:buSzPts val="1800"/>
              <a:buChar char="●"/>
            </a:pPr>
            <a:r>
              <a:rPr lang="en"/>
              <a:t>Llama by Meta</a:t>
            </a:r>
            <a:endParaRPr/>
          </a:p>
        </p:txBody>
      </p:sp>
      <p:pic>
        <p:nvPicPr>
          <p:cNvPr id="74" name="Google Shape;74;p16"/>
          <p:cNvPicPr preferRelativeResize="0"/>
          <p:nvPr/>
        </p:nvPicPr>
        <p:blipFill>
          <a:blip r:embed="rId3">
            <a:alphaModFix/>
          </a:blip>
          <a:stretch>
            <a:fillRect/>
          </a:stretch>
        </p:blipFill>
        <p:spPr>
          <a:xfrm>
            <a:off x="222773" y="2704950"/>
            <a:ext cx="2882724" cy="1753650"/>
          </a:xfrm>
          <a:prstGeom prst="rect">
            <a:avLst/>
          </a:prstGeom>
          <a:noFill/>
          <a:ln>
            <a:noFill/>
          </a:ln>
        </p:spPr>
      </p:pic>
      <p:pic>
        <p:nvPicPr>
          <p:cNvPr id="75" name="Google Shape;75;p16"/>
          <p:cNvPicPr preferRelativeResize="0"/>
          <p:nvPr/>
        </p:nvPicPr>
        <p:blipFill>
          <a:blip r:embed="rId4">
            <a:alphaModFix/>
          </a:blip>
          <a:stretch>
            <a:fillRect/>
          </a:stretch>
        </p:blipFill>
        <p:spPr>
          <a:xfrm>
            <a:off x="3105488" y="2781675"/>
            <a:ext cx="2847975" cy="1600200"/>
          </a:xfrm>
          <a:prstGeom prst="rect">
            <a:avLst/>
          </a:prstGeom>
          <a:noFill/>
          <a:ln>
            <a:noFill/>
          </a:ln>
        </p:spPr>
      </p:pic>
      <p:pic>
        <p:nvPicPr>
          <p:cNvPr id="76" name="Google Shape;76;p16"/>
          <p:cNvPicPr preferRelativeResize="0"/>
          <p:nvPr/>
        </p:nvPicPr>
        <p:blipFill>
          <a:blip r:embed="rId5">
            <a:alphaModFix/>
          </a:blip>
          <a:stretch>
            <a:fillRect/>
          </a:stretch>
        </p:blipFill>
        <p:spPr>
          <a:xfrm>
            <a:off x="5949575" y="2460058"/>
            <a:ext cx="2882724" cy="192181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lt1"/>
                </a:highlight>
              </a:rPr>
              <a:t>Why are Large Language Models Useful?</a:t>
            </a:r>
            <a:endParaRPr>
              <a:highlight>
                <a:schemeClr val="lt1"/>
              </a:highlight>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highlight>
                  <a:schemeClr val="lt1"/>
                </a:highlight>
              </a:rPr>
              <a:t>Large language models have already come a long way and are useful in a lot of cases. Large language models can be useful by : </a:t>
            </a:r>
            <a:endParaRPr>
              <a:solidFill>
                <a:schemeClr val="dk1"/>
              </a:solidFill>
              <a:highlight>
                <a:schemeClr val="lt1"/>
              </a:highlight>
            </a:endParaRPr>
          </a:p>
          <a:p>
            <a:pPr indent="0" lvl="0" marL="457200" rtl="0" algn="l">
              <a:spcBef>
                <a:spcPts val="0"/>
              </a:spcBef>
              <a:spcAft>
                <a:spcPts val="0"/>
              </a:spcAft>
              <a:buNone/>
            </a:pPr>
            <a:r>
              <a:t/>
            </a:r>
            <a:endParaRPr>
              <a:solidFill>
                <a:schemeClr val="dk1"/>
              </a:solidFill>
              <a:highlight>
                <a:schemeClr val="lt1"/>
              </a:highlight>
            </a:endParaRPr>
          </a:p>
          <a:p>
            <a:pPr indent="-342900" lvl="0" marL="914400" rtl="0" algn="l">
              <a:spcBef>
                <a:spcPts val="0"/>
              </a:spcBef>
              <a:spcAft>
                <a:spcPts val="0"/>
              </a:spcAft>
              <a:buClr>
                <a:schemeClr val="dk1"/>
              </a:buClr>
              <a:buSzPts val="1800"/>
              <a:buChar char="-"/>
            </a:pPr>
            <a:r>
              <a:rPr lang="en">
                <a:solidFill>
                  <a:schemeClr val="dk1"/>
                </a:solidFill>
                <a:highlight>
                  <a:schemeClr val="lt1"/>
                </a:highlight>
              </a:rPr>
              <a:t>Translating languages</a:t>
            </a:r>
            <a:endParaRPr>
              <a:solidFill>
                <a:schemeClr val="dk1"/>
              </a:solidFill>
              <a:highlight>
                <a:schemeClr val="lt1"/>
              </a:highlight>
            </a:endParaRPr>
          </a:p>
          <a:p>
            <a:pPr indent="-342900" lvl="0" marL="914400" rtl="0" algn="l">
              <a:spcBef>
                <a:spcPts val="0"/>
              </a:spcBef>
              <a:spcAft>
                <a:spcPts val="0"/>
              </a:spcAft>
              <a:buClr>
                <a:schemeClr val="dk1"/>
              </a:buClr>
              <a:buSzPts val="1800"/>
              <a:buChar char="-"/>
            </a:pPr>
            <a:r>
              <a:rPr lang="en">
                <a:solidFill>
                  <a:schemeClr val="dk1"/>
                </a:solidFill>
                <a:highlight>
                  <a:schemeClr val="lt1"/>
                </a:highlight>
              </a:rPr>
              <a:t>Answer Questions</a:t>
            </a:r>
            <a:endParaRPr>
              <a:solidFill>
                <a:schemeClr val="dk1"/>
              </a:solidFill>
              <a:highlight>
                <a:schemeClr val="lt1"/>
              </a:highlight>
            </a:endParaRPr>
          </a:p>
          <a:p>
            <a:pPr indent="-342900" lvl="0" marL="914400" rtl="0" algn="l">
              <a:spcBef>
                <a:spcPts val="0"/>
              </a:spcBef>
              <a:spcAft>
                <a:spcPts val="0"/>
              </a:spcAft>
              <a:buClr>
                <a:schemeClr val="dk1"/>
              </a:buClr>
              <a:buSzPts val="1800"/>
              <a:buChar char="-"/>
            </a:pPr>
            <a:r>
              <a:rPr lang="en">
                <a:solidFill>
                  <a:schemeClr val="dk1"/>
                </a:solidFill>
                <a:highlight>
                  <a:schemeClr val="lt1"/>
                </a:highlight>
              </a:rPr>
              <a:t>Code Generation/Programming Help</a:t>
            </a:r>
            <a:endParaRPr>
              <a:solidFill>
                <a:schemeClr val="dk1"/>
              </a:solidFill>
              <a:highlight>
                <a:schemeClr val="lt1"/>
              </a:highlight>
            </a:endParaRPr>
          </a:p>
          <a:p>
            <a:pPr indent="-342900" lvl="0" marL="914400" rtl="0" algn="l">
              <a:spcBef>
                <a:spcPts val="0"/>
              </a:spcBef>
              <a:spcAft>
                <a:spcPts val="0"/>
              </a:spcAft>
              <a:buClr>
                <a:schemeClr val="dk1"/>
              </a:buClr>
              <a:buSzPts val="1800"/>
              <a:buChar char="-"/>
            </a:pPr>
            <a:r>
              <a:rPr lang="en">
                <a:solidFill>
                  <a:schemeClr val="dk1"/>
                </a:solidFill>
                <a:highlight>
                  <a:schemeClr val="lt1"/>
                </a:highlight>
              </a:rPr>
              <a:t>Own personal tutor</a:t>
            </a:r>
            <a:endParaRPr>
              <a:solidFill>
                <a:schemeClr val="dk1"/>
              </a:solidFill>
              <a:highlight>
                <a:schemeClr val="lt1"/>
              </a:highlight>
            </a:endParaRPr>
          </a:p>
          <a:p>
            <a:pPr indent="-342900" lvl="0" marL="914400" rtl="0" algn="l">
              <a:spcBef>
                <a:spcPts val="0"/>
              </a:spcBef>
              <a:spcAft>
                <a:spcPts val="0"/>
              </a:spcAft>
              <a:buClr>
                <a:schemeClr val="dk1"/>
              </a:buClr>
              <a:buSzPts val="1800"/>
              <a:buChar char="-"/>
            </a:pPr>
            <a:r>
              <a:rPr lang="en">
                <a:solidFill>
                  <a:schemeClr val="dk1"/>
                </a:solidFill>
                <a:highlight>
                  <a:schemeClr val="lt1"/>
                </a:highlight>
              </a:rPr>
              <a:t>Implemented in search engines</a:t>
            </a:r>
            <a:endParaRPr>
              <a:solidFill>
                <a:schemeClr val="dk1"/>
              </a:solidFill>
              <a:highlight>
                <a:schemeClr val="lt1"/>
              </a:highlight>
            </a:endParaRPr>
          </a:p>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2500">
                <a:highlight>
                  <a:schemeClr val="lt1"/>
                </a:highlight>
              </a:rPr>
              <a:t>Industries to benefit from Large Language Models : </a:t>
            </a:r>
            <a:endParaRPr sz="2500">
              <a:highlight>
                <a:schemeClr val="lt1"/>
              </a:highlight>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Char char="●"/>
            </a:pPr>
            <a:r>
              <a:rPr lang="en" sz="2100">
                <a:solidFill>
                  <a:schemeClr val="dk1"/>
                </a:solidFill>
                <a:highlight>
                  <a:schemeClr val="lt1"/>
                </a:highlight>
              </a:rPr>
              <a:t>Information Technology </a:t>
            </a:r>
            <a:endParaRPr sz="2100">
              <a:solidFill>
                <a:schemeClr val="dk1"/>
              </a:solidFill>
              <a:highlight>
                <a:schemeClr val="lt1"/>
              </a:highlight>
            </a:endParaRPr>
          </a:p>
          <a:p>
            <a:pPr indent="0" lvl="0" marL="457200" rtl="0" algn="l">
              <a:spcBef>
                <a:spcPts val="0"/>
              </a:spcBef>
              <a:spcAft>
                <a:spcPts val="0"/>
              </a:spcAft>
              <a:buClr>
                <a:schemeClr val="dk1"/>
              </a:buClr>
              <a:buSzPts val="1100"/>
              <a:buFont typeface="Arial"/>
              <a:buNone/>
            </a:pPr>
            <a:r>
              <a:rPr lang="en" sz="2100">
                <a:solidFill>
                  <a:schemeClr val="dk1"/>
                </a:solidFill>
                <a:highlight>
                  <a:schemeClr val="lt1"/>
                </a:highlight>
              </a:rPr>
              <a:t>- Chatbots</a:t>
            </a:r>
            <a:endParaRPr sz="2100">
              <a:solidFill>
                <a:schemeClr val="dk1"/>
              </a:solidFill>
              <a:highlight>
                <a:schemeClr val="lt1"/>
              </a:highlight>
            </a:endParaRPr>
          </a:p>
          <a:p>
            <a:pPr indent="0" lvl="0" marL="457200" rtl="0" algn="l">
              <a:spcBef>
                <a:spcPts val="0"/>
              </a:spcBef>
              <a:spcAft>
                <a:spcPts val="0"/>
              </a:spcAft>
              <a:buClr>
                <a:schemeClr val="dk1"/>
              </a:buClr>
              <a:buSzPts val="1100"/>
              <a:buFont typeface="Arial"/>
              <a:buNone/>
            </a:pPr>
            <a:r>
              <a:rPr lang="en" sz="2100">
                <a:solidFill>
                  <a:schemeClr val="dk1"/>
                </a:solidFill>
                <a:highlight>
                  <a:schemeClr val="lt1"/>
                </a:highlight>
              </a:rPr>
              <a:t>- Software engineering</a:t>
            </a:r>
            <a:endParaRPr sz="2100">
              <a:solidFill>
                <a:schemeClr val="dk1"/>
              </a:solidFill>
              <a:highlight>
                <a:schemeClr val="lt1"/>
              </a:highlight>
            </a:endParaRPr>
          </a:p>
          <a:p>
            <a:pPr indent="0" lvl="0" marL="457200" rtl="0" algn="l">
              <a:spcBef>
                <a:spcPts val="0"/>
              </a:spcBef>
              <a:spcAft>
                <a:spcPts val="0"/>
              </a:spcAft>
              <a:buClr>
                <a:schemeClr val="dk1"/>
              </a:buClr>
              <a:buSzPts val="1100"/>
              <a:buFont typeface="Arial"/>
              <a:buNone/>
            </a:pPr>
            <a:r>
              <a:rPr lang="en" sz="2100">
                <a:solidFill>
                  <a:schemeClr val="dk1"/>
                </a:solidFill>
                <a:highlight>
                  <a:schemeClr val="lt1"/>
                </a:highlight>
              </a:rPr>
              <a:t>- Data structuring</a:t>
            </a:r>
            <a:endParaRPr sz="2100">
              <a:highlight>
                <a:schemeClr val="lt1"/>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2500">
                <a:highlight>
                  <a:schemeClr val="lt1"/>
                </a:highlight>
              </a:rPr>
              <a:t>Industries to benefit from Large Language Models : </a:t>
            </a:r>
            <a:endParaRPr sz="2500">
              <a:highlight>
                <a:schemeClr val="lt1"/>
              </a:highlight>
            </a:endParaRPr>
          </a:p>
        </p:txBody>
      </p:sp>
      <p:sp>
        <p:nvSpPr>
          <p:cNvPr id="94" name="Google Shape;94;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solidFill>
                <a:schemeClr val="dk1"/>
              </a:solidFill>
              <a:highlight>
                <a:schemeClr val="lt1"/>
              </a:highlight>
            </a:endParaRPr>
          </a:p>
          <a:p>
            <a:pPr indent="-355600" lvl="0" marL="457200" rtl="0" algn="l">
              <a:spcBef>
                <a:spcPts val="0"/>
              </a:spcBef>
              <a:spcAft>
                <a:spcPts val="0"/>
              </a:spcAft>
              <a:buClr>
                <a:schemeClr val="dk1"/>
              </a:buClr>
              <a:buSzPts val="2000"/>
              <a:buChar char="●"/>
            </a:pPr>
            <a:r>
              <a:rPr lang="en" sz="2000">
                <a:solidFill>
                  <a:schemeClr val="dk1"/>
                </a:solidFill>
                <a:highlight>
                  <a:schemeClr val="lt1"/>
                </a:highlight>
              </a:rPr>
              <a:t>Business</a:t>
            </a:r>
            <a:endParaRPr sz="2000">
              <a:solidFill>
                <a:schemeClr val="dk1"/>
              </a:solidFill>
              <a:highlight>
                <a:schemeClr val="lt1"/>
              </a:highlight>
            </a:endParaRPr>
          </a:p>
          <a:p>
            <a:pPr indent="-355600" lvl="0" marL="914400" rtl="0" algn="l">
              <a:spcBef>
                <a:spcPts val="0"/>
              </a:spcBef>
              <a:spcAft>
                <a:spcPts val="0"/>
              </a:spcAft>
              <a:buClr>
                <a:schemeClr val="dk1"/>
              </a:buClr>
              <a:buSzPts val="2000"/>
              <a:buChar char="-"/>
            </a:pPr>
            <a:r>
              <a:rPr lang="en" sz="2000">
                <a:solidFill>
                  <a:schemeClr val="dk1"/>
                </a:solidFill>
                <a:highlight>
                  <a:schemeClr val="lt1"/>
                </a:highlight>
              </a:rPr>
              <a:t>Allowing for increased sales productivity</a:t>
            </a:r>
            <a:endParaRPr sz="2000">
              <a:solidFill>
                <a:schemeClr val="dk1"/>
              </a:solidFill>
              <a:highlight>
                <a:schemeClr val="lt1"/>
              </a:highlight>
            </a:endParaRPr>
          </a:p>
          <a:p>
            <a:pPr indent="-355600" lvl="0" marL="914400" rtl="0" algn="l">
              <a:spcBef>
                <a:spcPts val="0"/>
              </a:spcBef>
              <a:spcAft>
                <a:spcPts val="0"/>
              </a:spcAft>
              <a:buClr>
                <a:schemeClr val="dk1"/>
              </a:buClr>
              <a:buSzPts val="2000"/>
              <a:buChar char="-"/>
            </a:pPr>
            <a:r>
              <a:rPr lang="en" sz="2000">
                <a:solidFill>
                  <a:schemeClr val="dk1"/>
                </a:solidFill>
                <a:highlight>
                  <a:schemeClr val="lt1"/>
                </a:highlight>
              </a:rPr>
              <a:t>Automation</a:t>
            </a:r>
            <a:endParaRPr sz="2000">
              <a:solidFill>
                <a:schemeClr val="dk1"/>
              </a:solidFill>
              <a:highlight>
                <a:schemeClr val="lt1"/>
              </a:highlight>
            </a:endParaRPr>
          </a:p>
          <a:p>
            <a:pPr indent="-355600" lvl="0" marL="914400" rtl="0" algn="l">
              <a:spcBef>
                <a:spcPts val="0"/>
              </a:spcBef>
              <a:spcAft>
                <a:spcPts val="0"/>
              </a:spcAft>
              <a:buClr>
                <a:schemeClr val="dk1"/>
              </a:buClr>
              <a:buSzPts val="2000"/>
              <a:buChar char="-"/>
            </a:pPr>
            <a:r>
              <a:rPr lang="en" sz="2000">
                <a:solidFill>
                  <a:schemeClr val="dk1"/>
                </a:solidFill>
                <a:highlight>
                  <a:schemeClr val="lt1"/>
                </a:highlight>
              </a:rPr>
              <a:t>Data analysis</a:t>
            </a:r>
            <a:endParaRPr sz="20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400">
              <a:solidFill>
                <a:schemeClr val="dk1"/>
              </a:solidFill>
              <a:highlight>
                <a:schemeClr val="lt1"/>
              </a:highlight>
            </a:endParaRPr>
          </a:p>
          <a:p>
            <a:pPr indent="0" lvl="0" marL="0" rtl="0" algn="l">
              <a:spcBef>
                <a:spcPts val="0"/>
              </a:spcBef>
              <a:spcAft>
                <a:spcPts val="0"/>
              </a:spcAft>
              <a:buNone/>
            </a:pPr>
            <a:r>
              <a:t/>
            </a:r>
            <a:endParaRPr sz="1400">
              <a:highlight>
                <a:schemeClr val="lt1"/>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2500">
                <a:highlight>
                  <a:schemeClr val="lt1"/>
                </a:highlight>
              </a:rPr>
              <a:t>Industries to benefit from Large Language Models : </a:t>
            </a:r>
            <a:endParaRPr sz="2500">
              <a:highlight>
                <a:schemeClr val="lt1"/>
              </a:highlight>
            </a:endParaRPr>
          </a:p>
        </p:txBody>
      </p:sp>
      <p:sp>
        <p:nvSpPr>
          <p:cNvPr id="100" name="Google Shape;100;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solidFill>
                <a:schemeClr val="dk1"/>
              </a:solidFill>
              <a:highlight>
                <a:schemeClr val="lt1"/>
              </a:highlight>
            </a:endParaRPr>
          </a:p>
          <a:p>
            <a:pPr indent="-355600" lvl="0" marL="457200" rtl="0" algn="l">
              <a:spcBef>
                <a:spcPts val="0"/>
              </a:spcBef>
              <a:spcAft>
                <a:spcPts val="0"/>
              </a:spcAft>
              <a:buClr>
                <a:schemeClr val="dk1"/>
              </a:buClr>
              <a:buSzPts val="2000"/>
              <a:buChar char="●"/>
            </a:pPr>
            <a:r>
              <a:rPr lang="en" sz="2000">
                <a:solidFill>
                  <a:schemeClr val="dk1"/>
                </a:solidFill>
                <a:highlight>
                  <a:schemeClr val="lt1"/>
                </a:highlight>
              </a:rPr>
              <a:t>Education</a:t>
            </a:r>
            <a:endParaRPr sz="2000">
              <a:solidFill>
                <a:schemeClr val="dk1"/>
              </a:solidFill>
              <a:highlight>
                <a:schemeClr val="lt1"/>
              </a:highlight>
            </a:endParaRPr>
          </a:p>
          <a:p>
            <a:pPr indent="-355600" lvl="0" marL="914400" rtl="0" algn="l">
              <a:spcBef>
                <a:spcPts val="0"/>
              </a:spcBef>
              <a:spcAft>
                <a:spcPts val="0"/>
              </a:spcAft>
              <a:buClr>
                <a:schemeClr val="dk1"/>
              </a:buClr>
              <a:buSzPts val="2000"/>
              <a:buChar char="-"/>
            </a:pPr>
            <a:r>
              <a:rPr lang="en" sz="2000">
                <a:solidFill>
                  <a:schemeClr val="dk1"/>
                </a:solidFill>
                <a:highlight>
                  <a:schemeClr val="lt1"/>
                </a:highlight>
              </a:rPr>
              <a:t>Allow for students to learn a lot easier</a:t>
            </a:r>
            <a:endParaRPr sz="2000">
              <a:solidFill>
                <a:schemeClr val="dk1"/>
              </a:solidFill>
              <a:highlight>
                <a:schemeClr val="lt1"/>
              </a:highlight>
            </a:endParaRPr>
          </a:p>
          <a:p>
            <a:pPr indent="-355600" lvl="0" marL="914400" rtl="0" algn="l">
              <a:spcBef>
                <a:spcPts val="0"/>
              </a:spcBef>
              <a:spcAft>
                <a:spcPts val="0"/>
              </a:spcAft>
              <a:buClr>
                <a:schemeClr val="dk1"/>
              </a:buClr>
              <a:buSzPts val="2000"/>
              <a:buChar char="-"/>
            </a:pPr>
            <a:r>
              <a:rPr lang="en" sz="2000">
                <a:solidFill>
                  <a:schemeClr val="dk1"/>
                </a:solidFill>
                <a:highlight>
                  <a:schemeClr val="lt1"/>
                </a:highlight>
              </a:rPr>
              <a:t>Gives everyone access </a:t>
            </a:r>
            <a:endParaRPr sz="2000">
              <a:highlight>
                <a:schemeClr val="lt1"/>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lt1"/>
                </a:highlight>
              </a:rPr>
              <a:t>Risks of Large Language Models : </a:t>
            </a:r>
            <a:endParaRPr>
              <a:highlight>
                <a:schemeClr val="lt1"/>
              </a:highlight>
            </a:endParaRPr>
          </a:p>
        </p:txBody>
      </p:sp>
      <p:sp>
        <p:nvSpPr>
          <p:cNvPr id="106" name="Google Shape;10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There have been hacking communities that have been using large language models like chat gpt to help them make tools and give them ideas on how to maliciously perform an attack.</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Hackers can use large language models to send out sophisticated phishing emails to people</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Hackers can use LLM’s to make malware</a:t>
            </a:r>
            <a:endParaRPr>
              <a:highlight>
                <a:schemeClr val="lt1"/>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